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1680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 smtClean="0"/>
              <a:t/>
            </a:r>
            <a:br>
              <a:rPr sz="5400" dirty="0" smtClean="0"/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пульмонології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067" y="3696396"/>
            <a:ext cx="2523066" cy="26846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1913467"/>
            <a:ext cx="4052989" cy="47367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здобуття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студентами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пульмонології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методами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діаг-ностики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491" y="2347911"/>
            <a:ext cx="3491670" cy="2799822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20" y="221673"/>
            <a:ext cx="3855948" cy="608214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dirty="0" err="1"/>
              <a:t>Навчальна</a:t>
            </a:r>
            <a:r>
              <a:rPr lang="ru-RU" sz="2000" dirty="0"/>
              <a:t> </a:t>
            </a:r>
            <a:r>
              <a:rPr lang="ru-RU" sz="2000" dirty="0" err="1"/>
              <a:t>дисципліна</a:t>
            </a:r>
            <a:r>
              <a:rPr lang="ru-RU" sz="2000" dirty="0"/>
              <a:t> «</a:t>
            </a:r>
            <a:r>
              <a:rPr lang="ru-RU" sz="2000" dirty="0" err="1"/>
              <a:t>Актуальні</a:t>
            </a:r>
            <a:r>
              <a:rPr lang="ru-RU" sz="2000" dirty="0"/>
              <a:t> </a:t>
            </a:r>
            <a:r>
              <a:rPr lang="ru-RU" sz="2000" dirty="0" err="1"/>
              <a:t>питання</a:t>
            </a:r>
            <a:r>
              <a:rPr lang="ru-RU" sz="2000" dirty="0"/>
              <a:t> </a:t>
            </a:r>
            <a:r>
              <a:rPr lang="ru-RU" sz="2000" dirty="0" err="1"/>
              <a:t>пульмонології</a:t>
            </a:r>
            <a:r>
              <a:rPr lang="ru-RU" sz="2000" dirty="0"/>
              <a:t>» </a:t>
            </a:r>
            <a:r>
              <a:rPr lang="ru-RU" sz="2000" dirty="0" err="1"/>
              <a:t>розглядає</a:t>
            </a:r>
            <a:r>
              <a:rPr lang="ru-RU" sz="2000" dirty="0"/>
              <a:t> </a:t>
            </a:r>
            <a:r>
              <a:rPr lang="ru-RU" sz="2000" dirty="0" err="1"/>
              <a:t>питання</a:t>
            </a:r>
            <a:r>
              <a:rPr lang="ru-RU" sz="2000" dirty="0"/>
              <a:t> </a:t>
            </a:r>
            <a:r>
              <a:rPr lang="ru-RU" sz="2000" dirty="0" err="1"/>
              <a:t>діагностики</a:t>
            </a:r>
            <a:r>
              <a:rPr lang="ru-RU" sz="2000" dirty="0"/>
              <a:t> </a:t>
            </a:r>
            <a:r>
              <a:rPr lang="ru-RU" sz="2000" dirty="0" err="1"/>
              <a:t>невідкладних</a:t>
            </a:r>
            <a:r>
              <a:rPr lang="ru-RU" sz="2000" dirty="0"/>
              <a:t> </a:t>
            </a:r>
            <a:r>
              <a:rPr lang="ru-RU" sz="2000" dirty="0" err="1"/>
              <a:t>станів</a:t>
            </a:r>
            <a:r>
              <a:rPr lang="ru-RU" sz="2000" dirty="0"/>
              <a:t>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можуть</a:t>
            </a:r>
            <a:r>
              <a:rPr lang="ru-RU" sz="2000" dirty="0"/>
              <a:t> </a:t>
            </a:r>
            <a:r>
              <a:rPr lang="ru-RU" sz="2000" dirty="0" err="1"/>
              <a:t>виникнути</a:t>
            </a:r>
            <a:r>
              <a:rPr lang="ru-RU" sz="2000" dirty="0"/>
              <a:t> у </a:t>
            </a:r>
            <a:r>
              <a:rPr lang="ru-RU" sz="2000" dirty="0" err="1"/>
              <a:t>пульмонологічній</a:t>
            </a:r>
            <a:r>
              <a:rPr lang="ru-RU" sz="2000" dirty="0"/>
              <a:t> </a:t>
            </a:r>
            <a:r>
              <a:rPr lang="ru-RU" sz="2000" dirty="0" err="1"/>
              <a:t>практиці</a:t>
            </a:r>
            <a:r>
              <a:rPr lang="ru-RU" sz="2000" dirty="0"/>
              <a:t>, таких як пневмоторакс, </a:t>
            </a:r>
            <a:r>
              <a:rPr lang="ru-RU" sz="2000" dirty="0" err="1"/>
              <a:t>кровохаркання</a:t>
            </a:r>
            <a:r>
              <a:rPr lang="ru-RU" sz="2000" dirty="0"/>
              <a:t> та </a:t>
            </a:r>
            <a:r>
              <a:rPr lang="ru-RU" sz="2000" dirty="0" err="1"/>
              <a:t>легенева</a:t>
            </a:r>
            <a:r>
              <a:rPr lang="ru-RU" sz="2000" dirty="0"/>
              <a:t> </a:t>
            </a:r>
            <a:r>
              <a:rPr lang="ru-RU" sz="2000" dirty="0" err="1"/>
              <a:t>кровотеча</a:t>
            </a:r>
            <a:r>
              <a:rPr lang="ru-RU" sz="2000" dirty="0"/>
              <a:t>, плеврит, </a:t>
            </a:r>
            <a:r>
              <a:rPr lang="ru-RU" sz="2000" dirty="0" err="1"/>
              <a:t>гострий</a:t>
            </a:r>
            <a:r>
              <a:rPr lang="ru-RU" sz="2000" dirty="0"/>
              <a:t> </a:t>
            </a:r>
            <a:r>
              <a:rPr lang="ru-RU" sz="2000" dirty="0" err="1"/>
              <a:t>респіраторний</a:t>
            </a:r>
            <a:r>
              <a:rPr lang="ru-RU" sz="2000" dirty="0"/>
              <a:t> </a:t>
            </a:r>
            <a:r>
              <a:rPr lang="ru-RU" sz="2000" dirty="0" err="1"/>
              <a:t>дистрес</a:t>
            </a:r>
            <a:r>
              <a:rPr lang="ru-RU" sz="2000" dirty="0"/>
              <a:t>-синдром та </a:t>
            </a:r>
            <a:r>
              <a:rPr lang="ru-RU" sz="2000" dirty="0" err="1"/>
              <a:t>надання</a:t>
            </a:r>
            <a:r>
              <a:rPr lang="ru-RU" sz="2000" dirty="0"/>
              <a:t> </a:t>
            </a:r>
            <a:r>
              <a:rPr lang="ru-RU" sz="2000" dirty="0" err="1"/>
              <a:t>невідкладної</a:t>
            </a:r>
            <a:r>
              <a:rPr lang="ru-RU" sz="2000" dirty="0"/>
              <a:t> </a:t>
            </a:r>
            <a:r>
              <a:rPr lang="ru-RU" sz="2000" dirty="0" err="1"/>
              <a:t>допомоги</a:t>
            </a:r>
            <a:r>
              <a:rPr lang="ru-RU" sz="2000" dirty="0"/>
              <a:t> при них. </a:t>
            </a:r>
            <a:r>
              <a:rPr lang="ru-RU" sz="2000" dirty="0" err="1"/>
              <a:t>Засвоєння</a:t>
            </a:r>
            <a:r>
              <a:rPr lang="ru-RU" sz="2000" dirty="0"/>
              <a:t> </a:t>
            </a:r>
            <a:r>
              <a:rPr lang="ru-RU" sz="2000" dirty="0" err="1"/>
              <a:t>цих</a:t>
            </a:r>
            <a:r>
              <a:rPr lang="ru-RU" sz="2000" dirty="0"/>
              <a:t> </a:t>
            </a:r>
            <a:r>
              <a:rPr lang="ru-RU" sz="2000" dirty="0" err="1"/>
              <a:t>знань</a:t>
            </a:r>
            <a:r>
              <a:rPr lang="ru-RU" sz="2000" dirty="0"/>
              <a:t> є </a:t>
            </a:r>
            <a:r>
              <a:rPr lang="ru-RU" sz="2000" dirty="0" err="1"/>
              <a:t>вкрай</a:t>
            </a:r>
            <a:r>
              <a:rPr lang="ru-RU" sz="2000" dirty="0"/>
              <a:t> </a:t>
            </a:r>
            <a:r>
              <a:rPr lang="ru-RU" sz="2000" dirty="0" err="1"/>
              <a:t>важливим</a:t>
            </a:r>
            <a:r>
              <a:rPr lang="ru-RU" sz="2000" dirty="0"/>
              <a:t> для </a:t>
            </a:r>
            <a:r>
              <a:rPr lang="ru-RU" sz="2000" dirty="0" err="1"/>
              <a:t>лікарів</a:t>
            </a:r>
            <a:r>
              <a:rPr lang="ru-RU" sz="2000" dirty="0"/>
              <a:t> будь-</a:t>
            </a:r>
            <a:r>
              <a:rPr lang="ru-RU" sz="2000" dirty="0" err="1"/>
              <a:t>якої</a:t>
            </a:r>
            <a:r>
              <a:rPr lang="ru-RU" sz="2000" dirty="0"/>
              <a:t> </a:t>
            </a:r>
            <a:r>
              <a:rPr lang="ru-RU" sz="2000" dirty="0" err="1"/>
              <a:t>спеціальності</a:t>
            </a:r>
            <a:r>
              <a:rPr lang="ru-RU" sz="2000" dirty="0"/>
              <a:t> для </a:t>
            </a:r>
            <a:r>
              <a:rPr lang="ru-RU" sz="2000" dirty="0" err="1"/>
              <a:t>забезпечення</a:t>
            </a:r>
            <a:r>
              <a:rPr lang="ru-RU" sz="2000" dirty="0"/>
              <a:t> </a:t>
            </a:r>
            <a:r>
              <a:rPr lang="ru-RU" sz="2000" dirty="0" err="1"/>
              <a:t>подолання</a:t>
            </a:r>
            <a:r>
              <a:rPr lang="ru-RU" sz="2000" dirty="0"/>
              <a:t> </a:t>
            </a:r>
            <a:r>
              <a:rPr lang="ru-RU" sz="2000" dirty="0" err="1"/>
              <a:t>епідемії</a:t>
            </a:r>
            <a:r>
              <a:rPr lang="ru-RU" sz="2000" dirty="0"/>
              <a:t> </a:t>
            </a:r>
            <a:r>
              <a:rPr lang="ru-RU" sz="2000" dirty="0" err="1"/>
              <a:t>туберкульозу</a:t>
            </a:r>
            <a:r>
              <a:rPr lang="ru-RU" sz="2000" dirty="0"/>
              <a:t> в </a:t>
            </a:r>
            <a:r>
              <a:rPr lang="ru-RU" sz="2000" dirty="0" err="1"/>
              <a:t>Україні</a:t>
            </a:r>
            <a:r>
              <a:rPr lang="ru-RU" sz="2000" dirty="0"/>
              <a:t>.</a:t>
            </a:r>
            <a:endParaRPr lang="uk-UA" sz="20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467" y="2518832"/>
            <a:ext cx="3482693" cy="21547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48053" y="1811867"/>
            <a:ext cx="742274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Book Antiqua" panose="02040602050305030304" pitchFamily="18" charset="0"/>
              </a:rPr>
              <a:t> </a:t>
            </a:r>
          </a:p>
          <a:p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рентгенологічних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патологією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формулювати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indent="-342900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схему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хворого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пульмонологічного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хворим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пульмонологічного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патологією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екстрену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76" y="218773"/>
            <a:ext cx="2075191" cy="2144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443" y="264591"/>
            <a:ext cx="3084447" cy="20531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699119" y="2590800"/>
            <a:ext cx="7821426" cy="369916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indent="0" algn="r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endParaRPr lang="uk-UA" sz="24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пульмонології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себе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студентами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клініко-фізіологічних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дихальної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хворого;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хворого при з при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бронхіальна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астма,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хронічні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обструктивні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легень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80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80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</a:t>
            </a:r>
            <a:r>
              <a:rPr lang="uk-UA" sz="8000" b="0" strike="noStrike" spc="-1" dirty="0">
                <a:solidFill>
                  <a:srgbClr val="FFFFFF"/>
                </a:solidFill>
                <a:latin typeface="Book Antiqua" panose="02040602050305030304" pitchFamily="18" charset="0"/>
              </a:rPr>
              <a:t>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770" y="476250"/>
            <a:ext cx="3152775" cy="2114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1375</TotalTime>
  <Words>179</Words>
  <Application>Microsoft Office PowerPoint</Application>
  <PresentationFormat>Экран (4:3)</PresentationFormat>
  <Paragraphs>16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 питання пульмонології</vt:lpstr>
      <vt:lpstr>мета: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35</cp:revision>
  <dcterms:created xsi:type="dcterms:W3CDTF">2012-11-28T20:51:53Z</dcterms:created>
  <dcterms:modified xsi:type="dcterms:W3CDTF">2024-04-14T16:31:57Z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